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BF35-9F6B-408A-BB86-9DB15F65482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1635-DACA-4D3B-A675-50ED546BC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1635-DACA-4D3B-A675-50ED546BC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7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7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5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5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E7BC-3EE9-4EC1-9C1B-A5353531AD6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FB6B-11D1-41E7-A3F5-0785B75B4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9084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8194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2387025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2057400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2631" y="2310825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3346" y="3758625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@CHS</a:t>
            </a:r>
            <a:endParaRPr lang="en-US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-1219200" y="1425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cs typeface="Aharoni" pitchFamily="2" charset="-79"/>
              </a:rPr>
              <a:t>Countryside </a:t>
            </a:r>
            <a:br>
              <a:rPr lang="en-US" sz="4800" b="1" dirty="0" smtClean="0">
                <a:cs typeface="Aharoni" pitchFamily="2" charset="-79"/>
              </a:rPr>
            </a:br>
            <a:r>
              <a:rPr lang="en-US" sz="4800" b="1" dirty="0" smtClean="0">
                <a:cs typeface="Aharoni" pitchFamily="2" charset="-79"/>
              </a:rPr>
              <a:t>High School</a:t>
            </a:r>
            <a:br>
              <a:rPr lang="en-US" sz="4800" b="1" dirty="0" smtClean="0">
                <a:cs typeface="Aharoni" pitchFamily="2" charset="-79"/>
              </a:rPr>
            </a:br>
            <a:r>
              <a:rPr lang="en-US" sz="4800" b="1" dirty="0" smtClean="0">
                <a:cs typeface="Aharoni" pitchFamily="2" charset="-79"/>
              </a:rPr>
              <a:t>I.S.T.E.M. </a:t>
            </a:r>
            <a:endParaRPr lang="en-US" sz="4800" b="1" dirty="0"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342144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Aharoni" pitchFamily="2" charset="-79"/>
              </a:rPr>
              <a:t>Are you interested in a career in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haroni" pitchFamily="2" charset="-79"/>
              </a:rPr>
              <a:t>Biotechnology?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haroni" pitchFamily="2" charset="-79"/>
              </a:rPr>
              <a:t>Mass Media?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haroni" pitchFamily="2" charset="-79"/>
              </a:rPr>
              <a:t>Cyber Security</a:t>
            </a:r>
            <a:r>
              <a:rPr lang="en-US" sz="2400" dirty="0" smtClean="0">
                <a:latin typeface="+mj-lt"/>
                <a:cs typeface="Aharoni" pitchFamily="2" charset="-79"/>
              </a:rPr>
              <a:t>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haroni" pitchFamily="2" charset="-79"/>
              </a:rPr>
              <a:t>Engineering?</a:t>
            </a:r>
            <a:endParaRPr lang="en-US" sz="2400" dirty="0" smtClean="0">
              <a:latin typeface="+mj-lt"/>
              <a:cs typeface="Aharoni" pitchFamily="2" charset="-79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sz="2400" dirty="0">
              <a:latin typeface="+mj-lt"/>
              <a:cs typeface="Aharoni" pitchFamily="2" charset="-79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Aharoni" pitchFamily="2" charset="-79"/>
              </a:rPr>
              <a:t>If so, then we are the school for you!</a:t>
            </a:r>
            <a:endParaRPr lang="en-US" sz="2400" dirty="0">
              <a:latin typeface="+mj-lt"/>
              <a:cs typeface="Aharoni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will select one of the following </a:t>
            </a:r>
            <a:r>
              <a:rPr lang="en-US" dirty="0" smtClean="0"/>
              <a:t>four </a:t>
            </a:r>
            <a:r>
              <a:rPr lang="en-US" dirty="0" smtClean="0"/>
              <a:t>strands as their focus for grades 10-12: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Cyber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Engineering</a:t>
            </a:r>
            <a:endParaRPr lang="en-US" dirty="0" smtClean="0"/>
          </a:p>
          <a:p>
            <a:r>
              <a:rPr lang="en-US" dirty="0" smtClean="0"/>
              <a:t>Biotechnology</a:t>
            </a:r>
            <a:endParaRPr lang="en-US" dirty="0" smtClean="0"/>
          </a:p>
          <a:p>
            <a:r>
              <a:rPr lang="en-US" dirty="0" smtClean="0"/>
              <a:t>Mass Media/Television Production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36" y="1828800"/>
            <a:ext cx="22901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081658"/>
            <a:ext cx="2532575" cy="16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81657"/>
            <a:ext cx="2195512" cy="168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76200"/>
            <a:ext cx="1096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will have the opportunity to earn industry certifications in the following areas: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43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Microsoft Office Specialist</a:t>
            </a:r>
          </a:p>
          <a:p>
            <a:pPr algn="ctr"/>
            <a:r>
              <a:rPr lang="en-US" sz="2800" dirty="0" err="1" smtClean="0"/>
              <a:t>CompTIA</a:t>
            </a:r>
            <a:r>
              <a:rPr lang="en-US" sz="2800" dirty="0" smtClean="0"/>
              <a:t> A+</a:t>
            </a:r>
          </a:p>
          <a:p>
            <a:pPr algn="ctr"/>
            <a:r>
              <a:rPr lang="en-US" sz="2800" dirty="0" err="1" smtClean="0"/>
              <a:t>CompTIA</a:t>
            </a:r>
            <a:r>
              <a:rPr lang="en-US" sz="2800" dirty="0" smtClean="0"/>
              <a:t> Security+</a:t>
            </a:r>
          </a:p>
          <a:p>
            <a:pPr algn="ctr"/>
            <a:r>
              <a:rPr lang="en-US" sz="2800" dirty="0" err="1" smtClean="0"/>
              <a:t>CompTIA</a:t>
            </a:r>
            <a:r>
              <a:rPr lang="en-US" sz="2800" dirty="0" smtClean="0"/>
              <a:t> Network+</a:t>
            </a:r>
          </a:p>
          <a:p>
            <a:pPr algn="ctr"/>
            <a:r>
              <a:rPr lang="en-US" sz="2800" dirty="0" smtClean="0"/>
              <a:t>Apple </a:t>
            </a:r>
            <a:r>
              <a:rPr lang="en-US" sz="2800" dirty="0" err="1" smtClean="0"/>
              <a:t>FinalCut</a:t>
            </a:r>
            <a:r>
              <a:rPr lang="en-US" sz="2800" dirty="0" smtClean="0"/>
              <a:t> Pro</a:t>
            </a:r>
          </a:p>
          <a:p>
            <a:pPr algn="ctr"/>
            <a:r>
              <a:rPr lang="en-US" sz="2800" dirty="0" smtClean="0"/>
              <a:t>Adobe Suite</a:t>
            </a:r>
          </a:p>
          <a:p>
            <a:pPr algn="ctr"/>
            <a:r>
              <a:rPr lang="en-US" sz="2800" dirty="0" smtClean="0"/>
              <a:t>Biotechnology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96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your interest in Countryside </a:t>
            </a:r>
            <a:r>
              <a:rPr lang="en-US" dirty="0" smtClean="0"/>
              <a:t>High School ISTEM!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We look forward to serving you and our community by providing educated  and certified scholars and workers!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171825"/>
            <a:ext cx="5476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025900"/>
            <a:ext cx="1427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5113"/>
            <a:ext cx="843121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600" b="1" dirty="0" smtClean="0">
                <a:latin typeface="+mj-lt"/>
                <a:cs typeface="Aharoni" pitchFamily="2" charset="-79"/>
              </a:rPr>
              <a:t>What exactly is STEM?</a:t>
            </a:r>
          </a:p>
          <a:p>
            <a:pPr marL="0" indent="0">
              <a:buNone/>
            </a:pPr>
            <a:endParaRPr lang="en-US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sz="5900" dirty="0" smtClean="0">
                <a:latin typeface="+mj-lt"/>
                <a:cs typeface="Aharoni" pitchFamily="2" charset="-79"/>
              </a:rPr>
              <a:t>STEM education grows out of the idea that the boundaries between science, technology, engineering, and math are permeable. </a:t>
            </a:r>
          </a:p>
          <a:p>
            <a:pPr marL="0" indent="0">
              <a:buNone/>
            </a:pPr>
            <a:endParaRPr lang="en-US" sz="5900" dirty="0" smtClean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sz="5900" dirty="0" smtClean="0">
                <a:latin typeface="+mj-lt"/>
                <a:cs typeface="Aharoni" pitchFamily="2" charset="-79"/>
              </a:rPr>
              <a:t>It also asserts that it’s four disciplines are interdependent.</a:t>
            </a:r>
          </a:p>
          <a:p>
            <a:pPr marL="0" indent="0">
              <a:buNone/>
            </a:pPr>
            <a:endParaRPr lang="en-US" sz="5900" dirty="0" smtClean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sz="5900" dirty="0" smtClean="0">
                <a:latin typeface="+mj-lt"/>
                <a:cs typeface="Aharoni" pitchFamily="2" charset="-79"/>
              </a:rPr>
              <a:t> By blending science, technology, engineering, and math, STEM education seeks to create 21st century learning opportunities and skill development for all students.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Aharoni" pitchFamily="2" charset="-79"/>
              </a:rPr>
              <a:t>       STEM Education is important to our future!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Employment in fields such as biotechnology, software design, engineering and others is projected to grow 70% faster than growth for other occupations!</a:t>
            </a:r>
          </a:p>
          <a:p>
            <a:pPr marL="0" indent="0">
              <a:buNone/>
            </a:pPr>
            <a:endParaRPr lang="en-US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STEM graduates, on average, are expected to enjoy better employment prospects and higher earning potential than graduates in non-STEM fields!</a:t>
            </a:r>
            <a:endParaRPr lang="en-US" dirty="0">
              <a:latin typeface="+mj-lt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048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Aharoni" pitchFamily="2" charset="-79"/>
              </a:rPr>
              <a:t>The CHS ISTEM </a:t>
            </a:r>
            <a:br>
              <a:rPr lang="en-US" b="1" dirty="0" smtClean="0">
                <a:cs typeface="Aharoni" pitchFamily="2" charset="-79"/>
              </a:rPr>
            </a:br>
            <a:r>
              <a:rPr lang="en-US" b="1" dirty="0" smtClean="0">
                <a:cs typeface="Aharoni" pitchFamily="2" charset="-79"/>
              </a:rPr>
              <a:t>(Institute for Science, Technology, Engineering, and Math) program is: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  <a:cs typeface="Aharoni" pitchFamily="2" charset="-79"/>
              </a:rPr>
              <a:t>Focused on advanced work in science and math</a:t>
            </a:r>
          </a:p>
          <a:p>
            <a:r>
              <a:rPr lang="en-US" dirty="0" smtClean="0">
                <a:latin typeface="+mj-lt"/>
                <a:cs typeface="Aharoni" pitchFamily="2" charset="-79"/>
              </a:rPr>
              <a:t>Based on explorations in the field of engineering</a:t>
            </a:r>
          </a:p>
          <a:p>
            <a:r>
              <a:rPr lang="en-US" dirty="0" smtClean="0">
                <a:latin typeface="+mj-lt"/>
                <a:cs typeface="Aharoni" pitchFamily="2" charset="-79"/>
              </a:rPr>
              <a:t>Applied/hands-on research </a:t>
            </a:r>
          </a:p>
          <a:p>
            <a:r>
              <a:rPr lang="en-US" dirty="0" smtClean="0">
                <a:latin typeface="+mj-lt"/>
                <a:cs typeface="Aharoni" pitchFamily="2" charset="-79"/>
              </a:rPr>
              <a:t>Supported by partnerships with local business leaders</a:t>
            </a:r>
            <a:r>
              <a:rPr lang="en-US" dirty="0">
                <a:latin typeface="+mj-lt"/>
                <a:cs typeface="Aharoni" pitchFamily="2" charset="-79"/>
              </a:rPr>
              <a:t> </a:t>
            </a:r>
            <a:r>
              <a:rPr lang="en-US" dirty="0" smtClean="0">
                <a:latin typeface="+mj-lt"/>
                <a:cs typeface="Aharoni" pitchFamily="2" charset="-79"/>
              </a:rPr>
              <a:t>and college representatives.</a:t>
            </a:r>
            <a:endParaRPr lang="en-US" dirty="0">
              <a:latin typeface="+mj-lt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cs typeface="Aharoni" pitchFamily="2" charset="-79"/>
              </a:rPr>
              <a:t>            Our mission: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419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To offer an accelerated curriculum that develops skills in science, technology, engineering, and mathematics that will provide students with the opportunity for success in college, careers, and life. </a:t>
            </a:r>
            <a:endParaRPr lang="en-US" dirty="0">
              <a:latin typeface="+mj-lt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7853"/>
            <a:ext cx="3581400" cy="63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853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ISTEM Admissions Criteria: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Target Group 1-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Students who meet ALL of the following: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-standardized test Total Battery (TB) score at or above 90</a:t>
            </a:r>
            <a:r>
              <a:rPr lang="en-US" baseline="30000" dirty="0" smtClean="0">
                <a:latin typeface="+mj-lt"/>
                <a:cs typeface="Aharoni" pitchFamily="2" charset="-79"/>
              </a:rPr>
              <a:t>th</a:t>
            </a:r>
            <a:r>
              <a:rPr lang="en-US" dirty="0" smtClean="0">
                <a:latin typeface="+mj-lt"/>
                <a:cs typeface="Aharoni" pitchFamily="2" charset="-79"/>
              </a:rPr>
              <a:t> percentile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-middle school final grades in science, math and computers of B or higher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-middle school final grades in all other academic courses of B or higher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haroni" pitchFamily="2" charset="-79"/>
              </a:rPr>
              <a:t>-a full-credit earned in Algebra I Honors with a C or better by the last day of 8</a:t>
            </a:r>
            <a:r>
              <a:rPr lang="en-US" baseline="30000" dirty="0" smtClean="0">
                <a:latin typeface="+mj-lt"/>
                <a:cs typeface="Aharoni" pitchFamily="2" charset="-79"/>
              </a:rPr>
              <a:t>th</a:t>
            </a:r>
            <a:r>
              <a:rPr lang="en-US" dirty="0" smtClean="0">
                <a:latin typeface="+mj-lt"/>
                <a:cs typeface="Aharoni" pitchFamily="2" charset="-79"/>
              </a:rPr>
              <a:t> 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ISTEM Admissions Criteria: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Target Group 2-</a:t>
            </a:r>
          </a:p>
          <a:p>
            <a:pPr marL="0" indent="0">
              <a:buNone/>
            </a:pPr>
            <a:r>
              <a:rPr lang="en-US" dirty="0" smtClean="0"/>
              <a:t>If a student does not meet all of the aforementioned criteria, the Admission Screening Committee will determine if the applicant:</a:t>
            </a:r>
          </a:p>
          <a:p>
            <a:r>
              <a:rPr lang="en-US" dirty="0" smtClean="0"/>
              <a:t>Has the potential and should be placed in Target Group 2, or</a:t>
            </a:r>
          </a:p>
          <a:p>
            <a:r>
              <a:rPr lang="en-US" dirty="0" smtClean="0"/>
              <a:t>Appears to have the potential for the program and needs an individual interview for further screening for Target Group 2, or</a:t>
            </a:r>
          </a:p>
          <a:p>
            <a:r>
              <a:rPr lang="en-US" dirty="0" smtClean="0"/>
              <a:t>Appears to lack the potential for the program and therefore will not receive further screening.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acceptances are contingent upon successful completion of 8</a:t>
            </a:r>
            <a:r>
              <a:rPr lang="en-US" baseline="30000" dirty="0" smtClean="0"/>
              <a:t>th</a:t>
            </a:r>
            <a:r>
              <a:rPr lang="en-US" dirty="0" smtClean="0"/>
              <a:t> grade with the final 8</a:t>
            </a:r>
            <a:r>
              <a:rPr lang="en-US" baseline="30000" dirty="0" smtClean="0"/>
              <a:t>th</a:t>
            </a:r>
            <a:r>
              <a:rPr lang="en-US" dirty="0" smtClean="0"/>
              <a:t> grade report card reflecting entrance requirements for the CSHS ISTEM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Should there be a greater number of qualified applicants than available spots in Target Groups 1 and 2, applicants will be selected randomly by computer from each target group of eligible candidates.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Graders will take: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Honors</a:t>
            </a:r>
          </a:p>
          <a:p>
            <a:r>
              <a:rPr lang="en-US" dirty="0" smtClean="0"/>
              <a:t>Algebra II Honors</a:t>
            </a:r>
          </a:p>
          <a:p>
            <a:r>
              <a:rPr lang="en-US" dirty="0" smtClean="0"/>
              <a:t>Geometry Honors </a:t>
            </a:r>
          </a:p>
          <a:p>
            <a:r>
              <a:rPr lang="en-US" dirty="0" smtClean="0"/>
              <a:t>Biology </a:t>
            </a:r>
            <a:r>
              <a:rPr lang="en-US" dirty="0" smtClean="0"/>
              <a:t>Honors</a:t>
            </a:r>
          </a:p>
          <a:p>
            <a:r>
              <a:rPr lang="en-US" dirty="0" smtClean="0"/>
              <a:t>American Government Honors</a:t>
            </a:r>
            <a:endParaRPr lang="en-US" dirty="0" smtClean="0"/>
          </a:p>
          <a:p>
            <a:r>
              <a:rPr lang="en-US" dirty="0" smtClean="0"/>
              <a:t>Introduction to Information Technology</a:t>
            </a:r>
          </a:p>
          <a:p>
            <a:r>
              <a:rPr lang="en-US" dirty="0" smtClean="0"/>
              <a:t>Introduction to ISTEM</a:t>
            </a:r>
            <a:endParaRPr lang="en-US" dirty="0" smtClean="0"/>
          </a:p>
          <a:p>
            <a:r>
              <a:rPr lang="en-US" dirty="0" smtClean="0"/>
              <a:t>World Language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96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559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Countryside  High School I.S.T.E.M. </vt:lpstr>
      <vt:lpstr>PowerPoint Presentation</vt:lpstr>
      <vt:lpstr>       STEM Education is important to our future!</vt:lpstr>
      <vt:lpstr>The CHS ISTEM  (Institute for Science, Technology, Engineering, and Math) program is:</vt:lpstr>
      <vt:lpstr>            Our mission:</vt:lpstr>
      <vt:lpstr>  ISTEM Admissions Criteria:</vt:lpstr>
      <vt:lpstr>  ISTEM Admissions Criteria:</vt:lpstr>
      <vt:lpstr>PowerPoint Presentation</vt:lpstr>
      <vt:lpstr>9th Graders will take:</vt:lpstr>
      <vt:lpstr>Students will select one of the following four strands as their focus for grades 10-12: </vt:lpstr>
      <vt:lpstr>Students will have the opportunity to earn industry certifications in the following areas:</vt:lpstr>
      <vt:lpstr>Thank you for your interest in Countryside High School ISTEM!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S.T.E.M. is…</dc:title>
  <dc:creator>user</dc:creator>
  <cp:lastModifiedBy>user</cp:lastModifiedBy>
  <cp:revision>11</cp:revision>
  <dcterms:created xsi:type="dcterms:W3CDTF">2013-08-08T13:54:30Z</dcterms:created>
  <dcterms:modified xsi:type="dcterms:W3CDTF">2014-09-09T16:22:07Z</dcterms:modified>
</cp:coreProperties>
</file>